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7" r:id="rId3"/>
    <p:sldId id="273" r:id="rId4"/>
    <p:sldId id="274" r:id="rId5"/>
    <p:sldId id="276" r:id="rId6"/>
    <p:sldId id="277" r:id="rId7"/>
    <p:sldId id="278" r:id="rId8"/>
    <p:sldId id="279" r:id="rId9"/>
    <p:sldId id="280" r:id="rId10"/>
    <p:sldId id="256" r:id="rId11"/>
    <p:sldId id="257" r:id="rId12"/>
    <p:sldId id="287" r:id="rId13"/>
    <p:sldId id="288" r:id="rId14"/>
    <p:sldId id="289" r:id="rId15"/>
    <p:sldId id="290" r:id="rId16"/>
    <p:sldId id="275" r:id="rId17"/>
    <p:sldId id="292" r:id="rId18"/>
    <p:sldId id="286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877"/>
    <a:srgbClr val="E88E31"/>
    <a:srgbClr val="149A4B"/>
    <a:srgbClr val="A41568"/>
    <a:srgbClr val="2797C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1434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071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6F505-945E-1340-8C6E-075965925092}" type="datetimeFigureOut">
              <a:rPr lang="en-US"/>
              <a:pPr>
                <a:defRPr/>
              </a:pPr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189FE-4D72-B14D-B108-82D2BC9F0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7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90B84-9B9A-E444-A55F-3692B6194E41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5C58-1EE0-AF42-8F42-66B6CA9F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9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5FF04-3375-6248-BCCA-DC50FA269FDC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8F80-A2C5-6444-8C20-3416AE24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5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705D4-9437-6C4E-B0E7-4BEC39E6AE7B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0FB7-28DF-BD40-8AA6-BA2DC5A8A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938C8-44A3-E044-A417-FA1DE24B5A1B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6A8A-0715-664A-A9E8-E9BD2B9FE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5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AC4D6-16C1-CB44-9A13-5C12B890ED59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1CC9-1563-1E4A-B7DF-AD4D96240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5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D20B4-8306-E84F-B9E9-B0079BD50CC9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B8E4-9785-5542-A2CC-E3EFD9AF0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DFEE9-576F-5E45-8621-364A5537E477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ED7B-F1CE-404E-B6C6-A6F40C47A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C6922-B274-1743-A281-13DD15E8BB52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F2D7-2B5A-E84B-ACF2-17EC346B5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9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5CF65-2596-834F-A5D8-67057DBC0AA1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BB5F-A257-FC43-92A4-C378033C3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5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B7FD-D324-5D49-9915-200C3D5C7D72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4F0B-DC76-F446-AE64-469189A38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1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FDD4EA0-941F-274C-B2B2-AF78876049DE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96F69E-54AF-244F-916A-3E30C0821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1" descr="unutarnja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7938"/>
            <a:ext cx="9217026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3"/>
          <p:cNvSpPr txBox="1">
            <a:spLocks/>
          </p:cNvSpPr>
          <p:nvPr/>
        </p:nvSpPr>
        <p:spPr>
          <a:xfrm>
            <a:off x="457200" y="63849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7CF87D7-4170-F241-849B-560067D2E352}" type="datetimeFigureOut">
              <a:rPr lang="en-US" sz="1200" smtClean="0">
                <a:solidFill>
                  <a:srgbClr val="777877"/>
                </a:solidFill>
                <a:latin typeface="Myriad Pro Bold SemiCond"/>
                <a:cs typeface="Myriad Pro Bold SemiCond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3/8/2017</a:t>
            </a:fld>
            <a:endParaRPr lang="en-US" sz="1200" dirty="0">
              <a:solidFill>
                <a:srgbClr val="777877"/>
              </a:solidFill>
              <a:latin typeface="Myriad Pro Bold SemiCond"/>
              <a:cs typeface="Myriad Pro Bold SemiCo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4.png"/><Relationship Id="rId7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t.hr/" TargetMode="External"/><Relationship Id="rId2" Type="http://schemas.openxmlformats.org/officeDocument/2006/relationships/hyperlink" Target="https://goo.gl/forms/ryG0zQGSkLMlVD2t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esf.hr/" TargetMode="External"/><Relationship Id="rId4" Type="http://schemas.openxmlformats.org/officeDocument/2006/relationships/hyperlink" Target="http://www.strukturnifondovi.hr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EUobrazovanje@mint.h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udruge@mint.h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457200" y="1157161"/>
            <a:ext cx="8255000" cy="4713771"/>
          </a:xfrm>
        </p:spPr>
        <p:txBody>
          <a:bodyPr/>
          <a:lstStyle/>
          <a:p>
            <a:pPr marL="0" indent="0" algn="ctr">
              <a:buNone/>
            </a:pPr>
            <a:endParaRPr lang="pl-PL" sz="1600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indent="0" algn="ctr">
              <a:buNone/>
            </a:pPr>
            <a:endParaRPr lang="pl-PL" sz="1600" dirty="0" smtClean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marL="0" indent="0" algn="ctr">
              <a:buNone/>
            </a:pPr>
            <a:r>
              <a:rPr lang="pl-PL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MINISTARSTVO TURIZMA </a:t>
            </a:r>
            <a:r>
              <a:rPr lang="pl-PL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</a:t>
            </a:r>
          </a:p>
          <a:p>
            <a:pPr marL="0" indent="0" algn="ctr">
              <a:buNone/>
            </a:pPr>
            <a:r>
              <a:rPr lang="pl-PL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Sufinanciranje projekata</a:t>
            </a:r>
          </a:p>
          <a:p>
            <a:pPr marL="0" indent="0" algn="ctr">
              <a:buNone/>
            </a:pPr>
            <a:r>
              <a:rPr lang="pl-PL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strukovnih udruga </a:t>
            </a:r>
          </a:p>
          <a:p>
            <a:pPr marL="0" indent="0" algn="ctr">
              <a:buNone/>
            </a:pPr>
            <a:r>
              <a:rPr lang="pl-PL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turizmu i/ili ugostiteljstvu </a:t>
            </a:r>
          </a:p>
          <a:p>
            <a:pPr marL="0" indent="0" algn="ctr">
              <a:buNone/>
            </a:pPr>
            <a:r>
              <a:rPr lang="pl-PL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pl-PL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</a:t>
            </a:r>
            <a:endParaRPr lang="pl-PL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2800" dirty="0">
              <a:solidFill>
                <a:schemeClr val="tx1">
                  <a:lumMod val="95000"/>
                  <a:lumOff val="5000"/>
                </a:schemeClr>
              </a:solidFill>
              <a:latin typeface="Myriad Pro Light SemiExt" charset="0"/>
              <a:cs typeface="Myriad Pro Light SemiExt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28" y="5007806"/>
            <a:ext cx="300513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0" y="196554"/>
            <a:ext cx="1734795" cy="48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82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naslov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8" y="0"/>
            <a:ext cx="9209088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itle 7"/>
          <p:cNvSpPr>
            <a:spLocks noGrp="1"/>
          </p:cNvSpPr>
          <p:nvPr>
            <p:ph type="ctrTitle" idx="4294967295"/>
          </p:nvPr>
        </p:nvSpPr>
        <p:spPr>
          <a:xfrm>
            <a:off x="330200" y="512763"/>
            <a:ext cx="2747963" cy="376237"/>
          </a:xfrm>
        </p:spPr>
        <p:txBody>
          <a:bodyPr/>
          <a:lstStyle/>
          <a:p>
            <a:pPr algn="l" eaLnBrk="1" hangingPunct="1"/>
            <a:r>
              <a:rPr lang="ta-IN" sz="1700">
                <a:solidFill>
                  <a:srgbClr val="777877"/>
                </a:solidFill>
                <a:latin typeface="Myriad Pro Bold SemiExt" charset="0"/>
                <a:cs typeface="Myriad Pro Bold SemiExt" charset="0"/>
              </a:rPr>
              <a:t>OPERATIVNI PROGRAM</a:t>
            </a:r>
            <a:endParaRPr lang="en-US" sz="1700">
              <a:solidFill>
                <a:srgbClr val="777877"/>
              </a:solidFill>
              <a:latin typeface="Myriad Pro Bold SemiExt" charset="0"/>
              <a:cs typeface="Myriad Pro Bold SemiExt" charset="0"/>
            </a:endParaRPr>
          </a:p>
        </p:txBody>
      </p:sp>
      <p:sp>
        <p:nvSpPr>
          <p:cNvPr id="13315" name="Title 7"/>
          <p:cNvSpPr txBox="1">
            <a:spLocks/>
          </p:cNvSpPr>
          <p:nvPr/>
        </p:nvSpPr>
        <p:spPr bwMode="auto">
          <a:xfrm>
            <a:off x="325438" y="1030288"/>
            <a:ext cx="312737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ta-IN" sz="4100" dirty="0">
                <a:latin typeface="Myriad Pro Light SemiExt" charset="0"/>
                <a:cs typeface="Myriad Pro Light SemiExt" charset="0"/>
              </a:rPr>
              <a:t>Učinkoviti </a:t>
            </a:r>
          </a:p>
          <a:p>
            <a:pPr eaLnBrk="1" hangingPunct="1"/>
            <a:r>
              <a:rPr lang="ta-IN" sz="4100" dirty="0">
                <a:latin typeface="Myriad Pro Light SemiExt" charset="0"/>
                <a:cs typeface="Myriad Pro Light SemiExt" charset="0"/>
              </a:rPr>
              <a:t>ljudski </a:t>
            </a:r>
          </a:p>
          <a:p>
            <a:pPr eaLnBrk="1" hangingPunct="1"/>
            <a:r>
              <a:rPr lang="ta-IN" sz="4100" dirty="0">
                <a:latin typeface="Myriad Pro Light SemiExt" charset="0"/>
                <a:cs typeface="Myriad Pro Light SemiExt" charset="0"/>
              </a:rPr>
              <a:t>potencijal</a:t>
            </a:r>
            <a:endParaRPr lang="en-US" sz="4100" dirty="0"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3316" name="Title 7"/>
          <p:cNvSpPr txBox="1">
            <a:spLocks/>
          </p:cNvSpPr>
          <p:nvPr/>
        </p:nvSpPr>
        <p:spPr bwMode="auto">
          <a:xfrm>
            <a:off x="330200" y="2917825"/>
            <a:ext cx="274796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ta-IN" sz="1700">
                <a:solidFill>
                  <a:srgbClr val="777877"/>
                </a:solidFill>
                <a:latin typeface="Myriad Pro Bold SemiExt" charset="0"/>
                <a:cs typeface="Myriad Pro Bold SemiExt" charset="0"/>
              </a:rPr>
              <a:t>2014. - 2020. </a:t>
            </a:r>
            <a:endParaRPr lang="en-US" sz="1700">
              <a:solidFill>
                <a:srgbClr val="777877"/>
              </a:solidFill>
              <a:latin typeface="Myriad Pro Bold SemiExt" charset="0"/>
              <a:cs typeface="Myriad Pro Bold SemiExt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19100" y="3597275"/>
            <a:ext cx="2225675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7"/>
          <p:cNvSpPr txBox="1">
            <a:spLocks/>
          </p:cNvSpPr>
          <p:nvPr/>
        </p:nvSpPr>
        <p:spPr>
          <a:xfrm>
            <a:off x="314325" y="3878263"/>
            <a:ext cx="2747963" cy="1446212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ta-IN" sz="1600" dirty="0" smtClean="0">
                <a:solidFill>
                  <a:srgbClr val="2797C9"/>
                </a:solidFill>
                <a:latin typeface="Myriad Pro Light SemiExt"/>
                <a:cs typeface="Myriad Pro Light SemiExt"/>
              </a:rPr>
              <a:t>ZAPOŠLJAVANJE</a:t>
            </a:r>
          </a:p>
          <a:p>
            <a:pPr algn="l" fontAlgn="auto">
              <a:spcAft>
                <a:spcPts val="0"/>
              </a:spcAft>
              <a:defRPr/>
            </a:pPr>
            <a:endParaRPr lang="ta-IN" sz="1600" dirty="0" smtClean="0">
              <a:solidFill>
                <a:srgbClr val="2797C9"/>
              </a:solidFill>
              <a:latin typeface="Myriad Pro Light SemiExt"/>
              <a:cs typeface="Myriad Pro Light SemiEx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ta-IN" sz="1600" dirty="0" smtClean="0">
                <a:solidFill>
                  <a:srgbClr val="A41568"/>
                </a:solidFill>
                <a:latin typeface="Myriad Pro Light SemiExt"/>
                <a:cs typeface="Myriad Pro Light SemiExt"/>
              </a:rPr>
              <a:t>SOCIJALNO UKLJUČIVANJE</a:t>
            </a:r>
          </a:p>
          <a:p>
            <a:pPr algn="l" fontAlgn="auto">
              <a:spcAft>
                <a:spcPts val="0"/>
              </a:spcAft>
              <a:defRPr/>
            </a:pPr>
            <a:endParaRPr lang="ta-IN" sz="1600" dirty="0">
              <a:solidFill>
                <a:srgbClr val="A41568"/>
              </a:solidFill>
              <a:latin typeface="Myriad Pro Light SemiExt"/>
              <a:cs typeface="Myriad Pro Light SemiEx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ta-IN" sz="1600" dirty="0" smtClean="0">
                <a:solidFill>
                  <a:srgbClr val="149A4B"/>
                </a:solidFill>
                <a:latin typeface="Myriad Pro Light SemiExt"/>
                <a:cs typeface="Myriad Pro Light SemiExt"/>
              </a:rPr>
              <a:t>OBRAZOVANJE</a:t>
            </a:r>
          </a:p>
          <a:p>
            <a:pPr algn="l" fontAlgn="auto">
              <a:spcAft>
                <a:spcPts val="0"/>
              </a:spcAft>
              <a:defRPr/>
            </a:pPr>
            <a:endParaRPr lang="ta-IN" sz="1600" dirty="0">
              <a:solidFill>
                <a:srgbClr val="149A4B"/>
              </a:solidFill>
              <a:latin typeface="Myriad Pro Light SemiExt"/>
              <a:cs typeface="Myriad Pro Light SemiEx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ta-IN" sz="1600" dirty="0" smtClean="0">
                <a:solidFill>
                  <a:srgbClr val="E88E31"/>
                </a:solidFill>
                <a:latin typeface="Myriad Pro Light SemiExt"/>
                <a:cs typeface="Myriad Pro Light SemiExt"/>
              </a:rPr>
              <a:t>DOBRO UPRAVLJANJE</a:t>
            </a:r>
          </a:p>
          <a:p>
            <a:pPr algn="l" fontAlgn="auto">
              <a:spcAft>
                <a:spcPts val="0"/>
              </a:spcAft>
              <a:defRPr/>
            </a:pPr>
            <a:endParaRPr lang="en-US" sz="1600" dirty="0">
              <a:solidFill>
                <a:srgbClr val="2797C9"/>
              </a:solidFill>
              <a:latin typeface="Myriad Pro Light SemiExt"/>
              <a:cs typeface="Myriad Pro Light SemiEx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79" y="162370"/>
            <a:ext cx="1743846" cy="28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368300" y="401653"/>
            <a:ext cx="7237413" cy="1179320"/>
          </a:xfrm>
        </p:spPr>
        <p:txBody>
          <a:bodyPr/>
          <a:lstStyle/>
          <a:p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Operativni program „Učinkoviti ljudski potencijali“ 2014 - 2020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457200" y="1580973"/>
            <a:ext cx="8255000" cy="4307065"/>
          </a:xfrm>
        </p:spPr>
        <p:txBody>
          <a:bodyPr/>
          <a:lstStyle/>
          <a:p>
            <a:r>
              <a:rPr lang="hr-HR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Ministarstvo turizma</a:t>
            </a:r>
            <a:r>
              <a:rPr lang="hr-H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imenovano </a:t>
            </a:r>
            <a:r>
              <a:rPr lang="hr-H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Posredničkim </a:t>
            </a:r>
            <a:r>
              <a:rPr lang="hr-HR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tijelom razine I</a:t>
            </a:r>
            <a:r>
              <a:rPr lang="hr-H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za Operativni program iz područja učinkovitih ljudskih potencijala „Učinkoviti ljudski potencijali</a:t>
            </a:r>
            <a:r>
              <a:rPr lang="hr-HR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za dva tematska cilja: </a:t>
            </a:r>
          </a:p>
          <a:p>
            <a:endParaRPr lang="hr-HR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charset="2"/>
              <a:buChar char="q"/>
            </a:pPr>
            <a:r>
              <a:rPr lang="hr-HR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Socijalno uključivanje (Natječaj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Poboljšanje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pristupa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ranjivih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skupina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tržištu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sektoru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turizma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ugostiteljstva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hr-HR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charset="2"/>
              <a:buChar char="q"/>
            </a:pP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Obrazovanje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cjeloživotno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učenje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(Centri kompetentnosti)</a:t>
            </a: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54038" y="2503488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452217"/>
            <a:ext cx="3005137" cy="123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29" y="213646"/>
            <a:ext cx="1239140" cy="38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368300" y="401653"/>
            <a:ext cx="7237413" cy="117932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Poboljšanje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pristupa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ranjivih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skupina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tržištu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turizma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ugostiteljstva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457200" y="1885445"/>
            <a:ext cx="8255000" cy="4002594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Alokacija za dodjelu potpora iz ovog Poziva: 31.500.000,00 HRK (4.200.000,00 EUR)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hr-HR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Najniži iznos bespovratnih sredstava po pojedinom projektu: 500.000,00 HRK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hr-HR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Najviši iznos bespovratnih sredstava po pojedinom projektu: 2.000.000,00 HRK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hr-HR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Vrijeme provedbe: do 24 mjeseca</a:t>
            </a:r>
          </a:p>
          <a:p>
            <a:pPr marL="0" indent="0">
              <a:buNone/>
            </a:pPr>
            <a:endParaRPr lang="hr-HR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452217"/>
            <a:ext cx="3005137" cy="123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29" y="213646"/>
            <a:ext cx="1239140" cy="38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60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368300" y="401653"/>
            <a:ext cx="7237413" cy="117932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Poboljšanje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pristupa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ranjivih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skupina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tržištu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turizma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ugostiteljstva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457200" y="1580973"/>
            <a:ext cx="8255000" cy="4148188"/>
          </a:xfrm>
        </p:spPr>
        <p:txBody>
          <a:bodyPr/>
          <a:lstStyle/>
          <a:p>
            <a:pPr lvl="0" algn="just" defTabSz="914400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Opći </a:t>
            </a:r>
            <a:r>
              <a:rPr lang="hr-H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cilj</a:t>
            </a:r>
          </a:p>
          <a:p>
            <a:pPr lvl="0" algn="just" defTabSz="9144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914400" fontAlgn="auto">
              <a:spcAft>
                <a:spcPts val="0"/>
              </a:spcAft>
              <a:buNone/>
            </a:pPr>
            <a:r>
              <a:rPr lang="hr-H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Povećanje </a:t>
            </a:r>
            <a:r>
              <a:rPr lang="hr-H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zapošljivosti</a:t>
            </a:r>
            <a:r>
              <a:rPr lang="hr-H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ranjivih skupina kroz obrazovanje i stručno usavršavanje </a:t>
            </a:r>
          </a:p>
          <a:p>
            <a:pPr marL="0" indent="0" algn="just" defTabSz="914400" fontAlgn="auto">
              <a:spcAft>
                <a:spcPts val="0"/>
              </a:spcAft>
              <a:buNone/>
            </a:pPr>
            <a:r>
              <a:rPr lang="hr-H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ciljem integracije na tržište rada u sektoru turizma i </a:t>
            </a:r>
            <a:r>
              <a:rPr lang="hr-H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ugostiteljstva</a:t>
            </a:r>
            <a:endParaRPr lang="hr-HR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defTabSz="914400" fontAlgn="auto">
              <a:spcAft>
                <a:spcPts val="0"/>
              </a:spcAft>
              <a:buNone/>
            </a:pPr>
            <a:endParaRPr lang="hr-HR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Prihvatljivi prijavitelji: </a:t>
            </a:r>
          </a:p>
          <a:p>
            <a:pPr marL="0" indent="0">
              <a:buNone/>
            </a:pPr>
            <a:r>
              <a:rPr lang="hr-H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Ustanove </a:t>
            </a:r>
            <a:r>
              <a:rPr lang="hr-H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obrazovanje odraslih</a:t>
            </a:r>
          </a:p>
          <a:p>
            <a:pPr marL="0" indent="0">
              <a:buNone/>
            </a:pPr>
            <a:r>
              <a:rPr lang="hr-H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Udruge </a:t>
            </a:r>
            <a:r>
              <a:rPr lang="hr-H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sektoru turizma i </a:t>
            </a:r>
            <a:r>
              <a:rPr lang="hr-H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ugostiteljstva</a:t>
            </a:r>
          </a:p>
          <a:p>
            <a:pPr marL="0" indent="0">
              <a:buNone/>
            </a:pPr>
            <a:endParaRPr lang="hr-HR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Prihvatljivi partneri:</a:t>
            </a:r>
          </a:p>
          <a:p>
            <a:pPr marL="0" indent="0">
              <a:buNone/>
            </a:pPr>
            <a:r>
              <a:rPr lang="hr-H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Udruge</a:t>
            </a:r>
            <a:endParaRPr lang="hr-HR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Ustanove </a:t>
            </a:r>
            <a:r>
              <a:rPr lang="hr-H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obrazovanje odraslih</a:t>
            </a:r>
          </a:p>
          <a:p>
            <a:pPr marL="0" indent="0">
              <a:buNone/>
            </a:pPr>
            <a:r>
              <a:rPr lang="hr-H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Poslodavci/gospodarski </a:t>
            </a:r>
            <a:r>
              <a:rPr lang="hr-H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subjekti u turizmu i ugostiteljstvu</a:t>
            </a:r>
          </a:p>
          <a:p>
            <a:pPr marL="0" indent="0">
              <a:buNone/>
            </a:pPr>
            <a:r>
              <a:rPr lang="hr-H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Regionalni </a:t>
            </a:r>
            <a:r>
              <a:rPr lang="hr-H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 području uredi Hrvatskog zavoda za zapošljavanje</a:t>
            </a:r>
          </a:p>
          <a:p>
            <a:endParaRPr lang="hr-HR" sz="1600" dirty="0"/>
          </a:p>
          <a:p>
            <a:pPr marL="0" indent="0">
              <a:buNone/>
            </a:pPr>
            <a:endParaRPr lang="hr-HR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955737"/>
            <a:ext cx="3005137" cy="72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29" y="213646"/>
            <a:ext cx="1239140" cy="38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70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368300" y="401653"/>
            <a:ext cx="7237413" cy="1179320"/>
          </a:xfrm>
        </p:spPr>
        <p:txBody>
          <a:bodyPr/>
          <a:lstStyle/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Poboljšanje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pristupa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ranjivih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skupina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tržištu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turizma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ugostiteljstva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457200" y="1917812"/>
            <a:ext cx="8255000" cy="3970226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None/>
              <a:defRPr/>
            </a:pPr>
            <a:r>
              <a:rPr lang="vi-VN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Ciljane </a:t>
            </a:r>
            <a:r>
              <a:rPr lang="vi-VN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skupine</a:t>
            </a:r>
            <a:r>
              <a:rPr lang="hr-HR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None/>
              <a:defRPr/>
            </a:pPr>
            <a:endParaRPr lang="hr-H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None/>
              <a:defRPr/>
            </a:pPr>
            <a:r>
              <a:rPr lang="vi-V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Nezaposleni, </a:t>
            </a:r>
            <a:r>
              <a:rPr lang="vi-V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uključujući</a:t>
            </a:r>
            <a:r>
              <a:rPr lang="hr-H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00050" lvl="1" indent="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None/>
              <a:defRPr/>
            </a:pPr>
            <a:r>
              <a:rPr lang="vi-V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dugotrajno nezaposlene</a:t>
            </a:r>
          </a:p>
          <a:p>
            <a:pPr marL="400050" lvl="1" indent="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None/>
              <a:defRPr/>
            </a:pPr>
            <a:r>
              <a:rPr lang="vi-V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radno neaktivne osobe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None/>
              <a:defRPr/>
            </a:pPr>
            <a:endParaRPr lang="vi-VN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None/>
              <a:defRPr/>
            </a:pPr>
            <a:r>
              <a:rPr lang="vi-VN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Osobe s invaliditetom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None/>
              <a:defRPr/>
            </a:pPr>
            <a:endParaRPr lang="hr-HR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None/>
              <a:defRPr/>
            </a:pPr>
            <a:r>
              <a:rPr lang="vi-VN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Mlađi </a:t>
            </a:r>
            <a:r>
              <a:rPr lang="vi-VN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25 </a:t>
            </a:r>
            <a:r>
              <a:rPr lang="vi-VN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godina</a:t>
            </a:r>
            <a:endParaRPr lang="hr-HR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None/>
              <a:defRPr/>
            </a:pPr>
            <a:endParaRPr lang="hr-H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None/>
              <a:defRPr/>
            </a:pPr>
            <a:r>
              <a:rPr lang="vi-VN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Stariji od 54 godine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None/>
              <a:defRPr/>
            </a:pPr>
            <a:endParaRPr lang="hr-HR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Stručnjaci u turističko-ugostiteljskom sektoru</a:t>
            </a:r>
            <a:endParaRPr lang="hr-HR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hr-H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predavači u obrazovnim ustanovama</a:t>
            </a:r>
          </a:p>
          <a:p>
            <a:pPr marL="457200" lvl="1" indent="0">
              <a:buNone/>
            </a:pPr>
            <a:r>
              <a:rPr lang="hr-H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mentori praktične nastave zaposleni u turizmu i ugostiteljstvu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None/>
              <a:defRPr/>
            </a:pPr>
            <a:endParaRPr lang="vi-VN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None/>
              <a:defRPr/>
            </a:pPr>
            <a:endParaRPr lang="vi-VN" sz="16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996197"/>
            <a:ext cx="3005137" cy="68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29" y="213646"/>
            <a:ext cx="1239140" cy="38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5630151" y="1917813"/>
            <a:ext cx="1296144" cy="898216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747" y="2131634"/>
            <a:ext cx="636121" cy="47057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831482" y="2888857"/>
            <a:ext cx="1296144" cy="841571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008" y="3091159"/>
            <a:ext cx="769589" cy="38032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760734" y="3795164"/>
            <a:ext cx="1296144" cy="453155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356" y="3859902"/>
            <a:ext cx="769229" cy="29131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760734" y="4410158"/>
            <a:ext cx="1366892" cy="39434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008" y="4438480"/>
            <a:ext cx="585860" cy="33770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6603101" y="5117451"/>
            <a:ext cx="1262356" cy="5040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585" y="5195088"/>
            <a:ext cx="873940" cy="29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9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368300" y="401653"/>
            <a:ext cx="7237413" cy="1179320"/>
          </a:xfrm>
        </p:spPr>
        <p:txBody>
          <a:bodyPr/>
          <a:lstStyle/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Poboljšanje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pristupa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ranjivih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skupina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tržištu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turizma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ugostiteljstva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457200" y="1580973"/>
            <a:ext cx="8255000" cy="4307065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None/>
              <a:defRPr/>
            </a:pPr>
            <a:r>
              <a:rPr lang="hr-HR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PRIMJERI PRIHVATLJIVIH AKTIVNOSTI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None/>
              <a:defRPr/>
            </a:pPr>
            <a:endParaRPr lang="hr-HR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odabir ciljanje skupine i razvoj programa osposobljavanja i/ili usavršavanja prilagođenih ranjivim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skupinama </a:t>
            </a: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razvoj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i provedba programa osposobljavanja i/ili usavršavanja predavača i mentora u stručnim znanjima i pedagoškim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vještinama </a:t>
            </a: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provedba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programa osposobljavanja i/ili usavršavanja prilagođenih ranjivim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skupinama</a:t>
            </a: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upravljanje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projektom i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administracija </a:t>
            </a: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promidžba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vidljivost</a:t>
            </a: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452217"/>
            <a:ext cx="3005137" cy="123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29" y="213646"/>
            <a:ext cx="1239140" cy="38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81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368300" y="171496"/>
            <a:ext cx="7237413" cy="930911"/>
          </a:xfrm>
        </p:spPr>
        <p:txBody>
          <a:bodyPr/>
          <a:lstStyle/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Dani poslova u turizmu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457200" y="1102407"/>
            <a:ext cx="8255000" cy="4785631"/>
          </a:xfrm>
        </p:spPr>
        <p:txBody>
          <a:bodyPr/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nastao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u organizaciji Ministarstva rada i mirovinskoga sustava, Ministarstva turizma, Hrvatskog zavoda za zapošljavanje, Hrvatske turističke zajednice, Hrvatske gospodarske komore, Hrvatske obrtničke komore, Hrvatske udruge poslodavaca i Udruge poslodavaca u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hotelijerstvu</a:t>
            </a:r>
          </a:p>
          <a:p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Cilj je osiguranje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bolje vidljivosti zanimanja u turizmu i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mogućnosti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zapošljavanja koje pruža turistički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sektor</a:t>
            </a:r>
          </a:p>
          <a:p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Osijek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7.ožujka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2017.godine,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Zagreb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14. ožujka 2017.godine i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Knin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21. ožujka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2017.godine</a:t>
            </a:r>
          </a:p>
          <a:p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Povodom predstavljanja poziva na dostavu projektnih prijedloga za „Poboljšanje pristupa ranjivih skupina tržištu rada u sektoru 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turizma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i ugostiteljstva“, Ministarstvo turizma  organizira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informativne radionice"ESF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– turizmom  do posla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" u okviru Dana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poslova u turizmu 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 dodatno četiri radionice u Rijeci, Dubrovniku,  Šibeniku i Daruvaru</a:t>
            </a: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845322"/>
            <a:ext cx="3005137" cy="70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78" y="171496"/>
            <a:ext cx="1478423" cy="50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6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Informativne radionice i natječajna dokumentacija</a:t>
            </a:r>
            <a:endParaRPr lang="hr-H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prijavu sudjelovanja na informativnoj radionici potrebno je popuniti prijavni obrazac dostupan na </a:t>
            </a:r>
            <a:r>
              <a:rPr lang="hr-HR" sz="12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https://goo.gl/forms/ryG0zQGSkLMlVD2t1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r-H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Detaljne 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informacije o objavljenom Pozivu i informativnim o radionicama, dostupne su na internetskim stranicama </a:t>
            </a:r>
            <a:r>
              <a:rPr lang="hr-HR" sz="12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www.mint.hr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  </a:t>
            </a:r>
            <a:r>
              <a:rPr lang="hr-HR" sz="12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www.strukturnifondovi.hr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i  </a:t>
            </a:r>
            <a:r>
              <a:rPr lang="hr-HR" sz="12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www.esf.hr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66958"/>
            <a:ext cx="5292191" cy="243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119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1691234" y="493614"/>
            <a:ext cx="6611193" cy="1351370"/>
          </a:xfrm>
        </p:spPr>
        <p:txBody>
          <a:bodyPr/>
          <a:lstStyle/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NATJEČAJI ZA UDRUGE U ORGANIZACIJI MINISTARSTVA TURIZMA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457200" y="1844985"/>
            <a:ext cx="8255000" cy="4043054"/>
          </a:xfrm>
        </p:spPr>
        <p:txBody>
          <a:bodyPr/>
          <a:lstStyle/>
          <a:p>
            <a:pPr marL="0" indent="0" algn="ctr">
              <a:buNone/>
              <a:defRPr/>
            </a:pPr>
            <a:endParaRPr lang="hr-HR" sz="2000" b="1" dirty="0" smtClean="0">
              <a:latin typeface="Calibri" panose="020F0502020204030204" pitchFamily="34" charset="0"/>
            </a:endParaRPr>
          </a:p>
          <a:p>
            <a:pPr marL="0" indent="0" algn="ctr">
              <a:buNone/>
              <a:defRPr/>
            </a:pPr>
            <a:endParaRPr lang="hr-HR" sz="2000" b="1" dirty="0">
              <a:latin typeface="Calibri" panose="020F0502020204030204" pitchFamily="34" charset="0"/>
            </a:endParaRPr>
          </a:p>
          <a:p>
            <a:pPr marL="0" indent="0" algn="ctr">
              <a:buNone/>
              <a:defRPr/>
            </a:pPr>
            <a:endParaRPr lang="hr-HR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  <a:defRPr/>
            </a:pPr>
            <a:r>
              <a:rPr lang="vi-V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Dodatne 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informacije:</a:t>
            </a:r>
            <a:b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EUobrazovanje@mint.hr</a:t>
            </a: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hr-H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  <a:defRPr/>
            </a:pP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HVALA NA PAŽNJI!</a:t>
            </a:r>
          </a:p>
          <a:p>
            <a:endParaRPr lang="hr-HR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845322"/>
            <a:ext cx="3005137" cy="70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78" y="171496"/>
            <a:ext cx="1478423" cy="50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14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368300" y="676275"/>
            <a:ext cx="7237413" cy="1143000"/>
          </a:xfrm>
        </p:spPr>
        <p:txBody>
          <a:bodyPr/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MINISTARSTVO TURIZMA RH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12"/>
          <p:cNvSpPr>
            <a:spLocks noChangeArrowheads="1"/>
          </p:cNvSpPr>
          <p:nvPr/>
        </p:nvSpPr>
        <p:spPr bwMode="auto">
          <a:xfrm>
            <a:off x="449263" y="18542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65" y="5089525"/>
            <a:ext cx="300513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37" y="205101"/>
            <a:ext cx="1606609" cy="38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42683"/>
            <a:ext cx="8255000" cy="4245355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hr-HR" altLang="sr-Latn-RS" dirty="0" smtClean="0"/>
              <a:t>   </a:t>
            </a:r>
            <a:r>
              <a:rPr lang="hr-HR" altLang="sr-Latn-RS" sz="25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NATJEČAJI ZA UDRUGE U ORGANIZACIJI MINISTARSTVA TURIZMA</a:t>
            </a:r>
          </a:p>
          <a:p>
            <a:pPr eaLnBrk="1" hangingPunct="1">
              <a:buFont typeface="Arial" charset="0"/>
              <a:buNone/>
              <a:defRPr/>
            </a:pPr>
            <a:endParaRPr lang="hr-HR" altLang="sr-Latn-RS" sz="1800" dirty="0" smtClean="0"/>
          </a:p>
          <a:p>
            <a:pPr eaLnBrk="1" hangingPunct="1">
              <a:buFont typeface="Arial" charset="0"/>
              <a:buNone/>
              <a:defRPr/>
            </a:pPr>
            <a:endParaRPr lang="hr-HR" altLang="sr-Latn-RS" sz="1800" dirty="0" smtClean="0"/>
          </a:p>
          <a:p>
            <a:pPr eaLnBrk="1" hangingPunct="1">
              <a:buFont typeface="Arial" charset="0"/>
              <a:buNone/>
              <a:defRPr/>
            </a:pPr>
            <a:endParaRPr lang="hr-HR" altLang="sr-Latn-RS" sz="1800" dirty="0" smtClean="0"/>
          </a:p>
          <a:p>
            <a:pPr eaLnBrk="1" hangingPunct="1">
              <a:buFont typeface="Arial" charset="0"/>
              <a:buNone/>
              <a:defRPr/>
            </a:pPr>
            <a:endParaRPr lang="hr-HR" altLang="sr-Latn-RS" sz="1800" dirty="0" smtClean="0"/>
          </a:p>
          <a:p>
            <a:pPr eaLnBrk="1" hangingPunct="1">
              <a:buFont typeface="Arial" charset="0"/>
              <a:buNone/>
              <a:defRPr/>
            </a:pPr>
            <a:endParaRPr lang="hr-HR" altLang="sr-Latn-RS" sz="1800" dirty="0" smtClean="0"/>
          </a:p>
          <a:p>
            <a:pPr eaLnBrk="1" hangingPunct="1">
              <a:buFont typeface="Arial" charset="0"/>
              <a:buNone/>
              <a:defRPr/>
            </a:pPr>
            <a:endParaRPr lang="hr-HR" altLang="sr-Latn-RS" sz="1800" dirty="0" smtClean="0"/>
          </a:p>
          <a:p>
            <a:pPr eaLnBrk="1" hangingPunct="1">
              <a:buFont typeface="Arial" charset="0"/>
              <a:buNone/>
              <a:defRPr/>
            </a:pPr>
            <a:endParaRPr lang="hr-HR" altLang="sr-Latn-RS" sz="1800" dirty="0" smtClean="0"/>
          </a:p>
          <a:p>
            <a:pPr eaLnBrk="1" hangingPunct="1">
              <a:buFont typeface="Arial" charset="0"/>
              <a:buNone/>
              <a:defRPr/>
            </a:pPr>
            <a:endParaRPr lang="hr-HR" altLang="sr-Latn-RS" sz="1800" dirty="0" smtClean="0"/>
          </a:p>
          <a:p>
            <a:pPr eaLnBrk="1" hangingPunct="1">
              <a:buFont typeface="Arial" charset="0"/>
              <a:buNone/>
              <a:defRPr/>
            </a:pPr>
            <a:endParaRPr lang="hr-HR" altLang="sr-Latn-RS" sz="1800" dirty="0" smtClean="0"/>
          </a:p>
          <a:p>
            <a:pPr eaLnBrk="1" hangingPunct="1">
              <a:buFont typeface="Arial" charset="0"/>
              <a:buNone/>
              <a:defRPr/>
            </a:pPr>
            <a:endParaRPr lang="hr-HR" altLang="sr-Latn-RS" sz="1800" dirty="0" smtClean="0"/>
          </a:p>
          <a:p>
            <a:pPr algn="ctr" eaLnBrk="1" hangingPunct="1">
              <a:buFont typeface="Arial" charset="0"/>
              <a:buNone/>
              <a:defRPr/>
            </a:pPr>
            <a:endParaRPr lang="hr-HR" altLang="sr-Latn-RS" b="1" dirty="0" smtClean="0"/>
          </a:p>
          <a:p>
            <a:pPr algn="ctr" eaLnBrk="1" hangingPunct="1">
              <a:buFont typeface="Arial" charset="0"/>
              <a:buNone/>
              <a:defRPr/>
            </a:pPr>
            <a:endParaRPr lang="hr-HR" altLang="sr-Latn-RS" b="1" dirty="0" smtClean="0"/>
          </a:p>
          <a:p>
            <a:pPr algn="ctr" eaLnBrk="1" hangingPunct="1">
              <a:defRPr/>
            </a:pPr>
            <a:endParaRPr lang="hr-HR" altLang="sr-Latn-RS" dirty="0" smtClean="0"/>
          </a:p>
        </p:txBody>
      </p:sp>
      <p:sp>
        <p:nvSpPr>
          <p:cNvPr id="9" name="Down Arrow 8"/>
          <p:cNvSpPr/>
          <p:nvPr/>
        </p:nvSpPr>
        <p:spPr>
          <a:xfrm>
            <a:off x="2060575" y="2492375"/>
            <a:ext cx="485775" cy="129698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805613" y="2420938"/>
            <a:ext cx="484187" cy="13684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611188" y="3789363"/>
            <a:ext cx="3384550" cy="169703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Javni natječaj za sufinanciranje </a:t>
            </a:r>
          </a:p>
          <a:p>
            <a:pPr algn="ctr">
              <a:defRPr/>
            </a:pPr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i projekata strukovnih </a:t>
            </a:r>
          </a:p>
          <a:p>
            <a:pPr algn="ctr">
              <a:defRPr/>
            </a:pPr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udruga u turizmu i/ili ugostiteljstvu u </a:t>
            </a:r>
            <a:r>
              <a:rPr lang="hr-H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</a:t>
            </a:r>
            <a:endParaRPr lang="hr-HR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22888" y="3789363"/>
            <a:ext cx="3386137" cy="169703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altLang="sr-Latn-R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Natječaj iz Operativnog Programa </a:t>
            </a:r>
            <a:br>
              <a:rPr lang="hr-HR" altLang="sr-Latn-R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sr-Latn-R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r-HR" altLang="sr-Latn-R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Učinkoviti ljudski potencijali</a:t>
            </a:r>
            <a:r>
              <a:rPr lang="hr-HR" altLang="sr-Latn-R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2014.-2020</a:t>
            </a:r>
            <a:r>
              <a:rPr lang="hr-HR" altLang="sr-Latn-RS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60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368300" y="676275"/>
            <a:ext cx="7237413" cy="1143000"/>
          </a:xfrm>
        </p:spPr>
        <p:txBody>
          <a:bodyPr/>
          <a:lstStyle/>
          <a:p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Javni natječaj za sufinanciranje programa i projekata strukovnih  udruga u turizmu i/ili ugostiteljstvu u </a:t>
            </a: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2017.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712918"/>
              </p:ext>
            </p:extLst>
          </p:nvPr>
        </p:nvGraphicFramePr>
        <p:xfrm>
          <a:off x="457200" y="1933575"/>
          <a:ext cx="8255000" cy="331815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27500"/>
                <a:gridCol w="4127500"/>
              </a:tblGrid>
              <a:tr h="663631">
                <a:tc>
                  <a:txBody>
                    <a:bodyPr/>
                    <a:lstStyle/>
                    <a:p>
                      <a:r>
                        <a:rPr lang="hr-HR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OBJAVA</a:t>
                      </a:r>
                      <a:r>
                        <a:rPr lang="hr-HR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NATJEČAJA</a:t>
                      </a:r>
                      <a:endParaRPr lang="hr-HR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hr-HR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15.02.2017.</a:t>
                      </a:r>
                      <a:endParaRPr lang="hr-HR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</a:tr>
              <a:tr h="663631">
                <a:tc>
                  <a:txBody>
                    <a:bodyPr/>
                    <a:lstStyle/>
                    <a:p>
                      <a:r>
                        <a:rPr lang="hr-H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ROK ZA SLANJE PRIJAVA</a:t>
                      </a:r>
                      <a:endParaRPr lang="hr-HR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hr-H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15.03.2017.</a:t>
                      </a:r>
                      <a:endParaRPr lang="hr-HR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</a:tr>
              <a:tr h="663631">
                <a:tc>
                  <a:txBody>
                    <a:bodyPr/>
                    <a:lstStyle/>
                    <a:p>
                      <a:r>
                        <a:rPr lang="hr-H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ROK ZA OBJAVU</a:t>
                      </a:r>
                      <a:r>
                        <a:rPr lang="hr-HR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ODLUKE O ODABIRU PROGRAMA I PROJEKATA</a:t>
                      </a:r>
                      <a:endParaRPr lang="hr-HR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hr-H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05.05.2017.</a:t>
                      </a:r>
                      <a:endParaRPr lang="hr-HR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</a:tr>
              <a:tr h="663631">
                <a:tc>
                  <a:txBody>
                    <a:bodyPr/>
                    <a:lstStyle/>
                    <a:p>
                      <a:r>
                        <a:rPr lang="hr-H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ROK ZA UGOVARANJE</a:t>
                      </a:r>
                      <a:endParaRPr lang="hr-HR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hr-H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12.05.2017.</a:t>
                      </a:r>
                      <a:endParaRPr lang="hr-HR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</a:tr>
              <a:tr h="663631">
                <a:tc>
                  <a:txBody>
                    <a:bodyPr/>
                    <a:lstStyle/>
                    <a:p>
                      <a:r>
                        <a:rPr lang="hr-H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KRAJNJI ROK ZA PROVEDBU</a:t>
                      </a:r>
                      <a:endParaRPr lang="hr-HR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hr-H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01.02.2018.</a:t>
                      </a:r>
                      <a:endParaRPr lang="hr-HR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/>
                </a:tc>
              </a:tr>
            </a:tbl>
          </a:graphicData>
        </a:graphic>
      </p:graphicFrame>
      <p:sp>
        <p:nvSpPr>
          <p:cNvPr id="14339" name="Rectangle 12"/>
          <p:cNvSpPr>
            <a:spLocks noChangeArrowheads="1"/>
          </p:cNvSpPr>
          <p:nvPr/>
        </p:nvSpPr>
        <p:spPr bwMode="auto">
          <a:xfrm>
            <a:off x="449263" y="18542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366759"/>
            <a:ext cx="3005137" cy="132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0" y="85459"/>
            <a:ext cx="1427147" cy="41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5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368300" y="676275"/>
            <a:ext cx="7237413" cy="1143000"/>
          </a:xfrm>
        </p:spPr>
        <p:txBody>
          <a:bodyPr/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Javni natječaj za sufinanciranje programa i projekata strukovnih  udruga u turizmu i/ili ugostiteljstvu u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2017.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457200" y="2038866"/>
            <a:ext cx="8255000" cy="3301877"/>
          </a:xfrm>
        </p:spPr>
        <p:txBody>
          <a:bodyPr/>
          <a:lstStyle/>
          <a:p>
            <a:pPr marL="895350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Prijaviti se mogu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95350" lvl="2" indent="0">
              <a:lnSpc>
                <a:spcPct val="150000"/>
              </a:lnSpc>
              <a:spcBef>
                <a:spcPts val="0"/>
              </a:spcBef>
              <a:buNone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0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strukovne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udruge u turizmu i/ili ugostiteljstvu čiji članovi mogu biti fizičke i/ili pravne osobe koje statutom imaju utvrđeno djelovanje u području turizma i/ili ugostiteljstva </a:t>
            </a:r>
          </a:p>
        </p:txBody>
      </p:sp>
      <p:sp>
        <p:nvSpPr>
          <p:cNvPr id="14339" name="Rectangle 12"/>
          <p:cNvSpPr>
            <a:spLocks noChangeArrowheads="1"/>
          </p:cNvSpPr>
          <p:nvPr/>
        </p:nvSpPr>
        <p:spPr bwMode="auto">
          <a:xfrm>
            <a:off x="449263" y="18542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640224"/>
            <a:ext cx="3005137" cy="109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2" y="230736"/>
            <a:ext cx="2033898" cy="44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06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368300" y="676275"/>
            <a:ext cx="7237413" cy="1143000"/>
          </a:xfrm>
        </p:spPr>
        <p:txBody>
          <a:bodyPr/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Javni natječaj za sufinanciranje programa i projekata strukovnih  udruga u turizmu i/ili ugostiteljstvu u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2017.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457200" y="1950181"/>
            <a:ext cx="8255000" cy="3690042"/>
          </a:xfrm>
        </p:spPr>
        <p:txBody>
          <a:bodyPr/>
          <a:lstStyle/>
          <a:p>
            <a:pPr marL="1238250" lvl="2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Provođenje projekta u partnerstvu je prihvatljivo, ali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nije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bavezno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38250" lvl="2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Partneri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u projektu mogu biti: </a:t>
            </a:r>
          </a:p>
          <a:p>
            <a:pPr marL="1008000" lvl="2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udruge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čije područje djelovanja je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tematski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  v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ezano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rojekt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odnosno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ciljeve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javnog poziva </a:t>
            </a:r>
          </a:p>
        </p:txBody>
      </p:sp>
      <p:sp>
        <p:nvSpPr>
          <p:cNvPr id="14339" name="Rectangle 12"/>
          <p:cNvSpPr>
            <a:spLocks noChangeArrowheads="1"/>
          </p:cNvSpPr>
          <p:nvPr/>
        </p:nvSpPr>
        <p:spPr bwMode="auto">
          <a:xfrm>
            <a:off x="449263" y="18542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640224"/>
            <a:ext cx="3005137" cy="109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2" y="230736"/>
            <a:ext cx="2033898" cy="44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8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368300" y="676275"/>
            <a:ext cx="7237413" cy="1143000"/>
          </a:xfrm>
        </p:spPr>
        <p:txBody>
          <a:bodyPr/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Javni natječaj za sufinanciranje programa i projekata strukovnih  udruga u turizmu i/ili ugostiteljstvu u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2017.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457200" y="1950181"/>
            <a:ext cx="8255000" cy="3690042"/>
          </a:xfrm>
        </p:spPr>
        <p:txBody>
          <a:bodyPr/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Cilj</a:t>
            </a:r>
            <a:r>
              <a:rPr lang="hr-HR" sz="1800" dirty="0" err="1">
                <a:latin typeface="Arial" panose="020B0604020202020204" pitchFamily="34" charset="0"/>
                <a:cs typeface="Arial" panose="020B0604020202020204" pitchFamily="34" charset="0"/>
              </a:rPr>
              <a:t>evi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javnog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poziva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podizanje konkurentnosti hrvatskog turizma kroz jačanje strukovnih udruga u turizmu i/ili ugostiteljstvu, partnera u provedbi Strategije razvoja turizma u Republici Hrvatskoj do 2020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podizanje kvalitete ljudskih potencijala u turizmu i ugostiteljstvu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Namjena sufinanciranja programa/projekata: 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sufinanciranje programa/projekata stručnog osposobljavanja i usavršavanja strukovnih udruga u turizmu i/ili ugostiteljstvu koji daju dodanu vrijednost članicama/članovima udruga i na taj način utječu na jačanje konkurentnosti ljudskih potencijala i u konačnici turističkog proizvoda.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hr-HR" sz="1800" dirty="0"/>
          </a:p>
        </p:txBody>
      </p:sp>
      <p:sp>
        <p:nvSpPr>
          <p:cNvPr id="14339" name="Rectangle 12"/>
          <p:cNvSpPr>
            <a:spLocks noChangeArrowheads="1"/>
          </p:cNvSpPr>
          <p:nvPr/>
        </p:nvSpPr>
        <p:spPr bwMode="auto">
          <a:xfrm>
            <a:off x="6340264" y="567081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640224"/>
            <a:ext cx="3005137" cy="109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2" y="230736"/>
            <a:ext cx="2033898" cy="44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45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368300" y="676275"/>
            <a:ext cx="7237413" cy="1143000"/>
          </a:xfrm>
        </p:spPr>
        <p:txBody>
          <a:bodyPr/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Javni natječaj za sufinanciranje programa i projekata strukovnih  udruga u turizmu i/ili ugostiteljstvu u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2017.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457200" y="1950181"/>
            <a:ext cx="8255000" cy="3690042"/>
          </a:xfrm>
        </p:spPr>
        <p:txBody>
          <a:bodyPr/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Ukupna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planirana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vrijednost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javnog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poziva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.800.000,00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Iznos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zatraženih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sredstava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biti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najmanje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50.000,00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najviše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.000,00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kn.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pojedinom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tražiti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najviše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do 70%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vrijednosti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projekta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Prijavitelj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Javni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poziv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hr-H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že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prijaviti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jedan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program/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hr-HR" sz="1800" dirty="0"/>
          </a:p>
        </p:txBody>
      </p:sp>
      <p:sp>
        <p:nvSpPr>
          <p:cNvPr id="14339" name="Rectangle 12"/>
          <p:cNvSpPr>
            <a:spLocks noChangeArrowheads="1"/>
          </p:cNvSpPr>
          <p:nvPr/>
        </p:nvSpPr>
        <p:spPr bwMode="auto">
          <a:xfrm>
            <a:off x="6340264" y="567081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640224"/>
            <a:ext cx="3005137" cy="109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2" y="230736"/>
            <a:ext cx="2033898" cy="44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05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368300" y="676275"/>
            <a:ext cx="7237413" cy="1143000"/>
          </a:xfrm>
        </p:spPr>
        <p:txBody>
          <a:bodyPr/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Javni natječaj za sufinanciranje programa i projekata strukovnih  udruga u turizmu i/ili ugostiteljstvu u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2017.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457200" y="1950181"/>
            <a:ext cx="8255000" cy="349575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Prihvatljive 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aktivnosti su programi stručnog usavršavanja i osposobljavanja nastalih od 01.01.2017.: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	- seminari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, radionice, kongresi i drugi oblici stjecanja novih kompetencija znanja i vještina 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hr-H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Programi/projekti 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se moraju provoditi na teritoriju Republike Hrvatske</a:t>
            </a: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Kategorije prihvatljivih troškova:</a:t>
            </a:r>
          </a:p>
          <a:p>
            <a:pPr marL="0" indent="0">
              <a:buNone/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1. ljudski resursi (plaće/naknade voditelju/</a:t>
            </a:r>
            <a:r>
              <a:rPr lang="hr-HR" sz="1400" dirty="0" err="1">
                <a:latin typeface="Arial" panose="020B0604020202020204" pitchFamily="34" charset="0"/>
                <a:cs typeface="Arial" panose="020B0604020202020204" pitchFamily="34" charset="0"/>
              </a:rPr>
              <a:t>ici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 programa/projekta, te provoditeljima aktivnosti)</a:t>
            </a:r>
          </a:p>
          <a:p>
            <a:pPr marL="0" indent="0">
              <a:buNone/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2. putovanja (putni troškovi, dnevnice i troškovi smještaja za potrebe obavljanja projektnih aktivnosti)</a:t>
            </a:r>
          </a:p>
          <a:p>
            <a:pPr marL="0" indent="0">
              <a:buNone/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3. oprema i roba (u pravilu do 10%)</a:t>
            </a:r>
          </a:p>
          <a:p>
            <a:pPr marL="0" indent="0">
              <a:buNone/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4. ostali troškovi, usluge (kampanje, troškovi praćenja i vrednovanja provedbe programa/projekta, drugi troškovi neophodni i neposredno vezani i nužni za provedbu projektnih aktivnosti i sl.).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12"/>
          <p:cNvSpPr>
            <a:spLocks noChangeArrowheads="1"/>
          </p:cNvSpPr>
          <p:nvPr/>
        </p:nvSpPr>
        <p:spPr bwMode="auto">
          <a:xfrm>
            <a:off x="6340264" y="567081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640224"/>
            <a:ext cx="3005137" cy="109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2" y="230736"/>
            <a:ext cx="2033898" cy="44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56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368300" y="676275"/>
            <a:ext cx="7237413" cy="1143000"/>
          </a:xfrm>
        </p:spPr>
        <p:txBody>
          <a:bodyPr/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Javni natječaj za sufinanciranje programa i projekata strukovnih  udruga u turizmu i/ili ugostiteljstvu u 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2017.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457200" y="1950181"/>
            <a:ext cx="8255000" cy="3050697"/>
          </a:xfrm>
        </p:spPr>
        <p:txBody>
          <a:bodyPr/>
          <a:lstStyle/>
          <a:p>
            <a:pPr>
              <a:buNone/>
            </a:pPr>
            <a:r>
              <a:rPr lang="hr-HR" altLang="sr-Latn-R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Pitanja</a:t>
            </a:r>
          </a:p>
          <a:p>
            <a:pPr>
              <a:buNone/>
            </a:pPr>
            <a:endParaRPr lang="hr-HR" altLang="sr-Latn-R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alt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Sva pitanja vezana uz javni poziv mogu se postaviti </a:t>
            </a:r>
            <a:r>
              <a:rPr lang="hr-HR" alt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isključivo elektroničkim putem</a:t>
            </a:r>
            <a:r>
              <a:rPr lang="hr-HR" alt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, slanjem upita na slijedeću e-mail adresu: </a:t>
            </a:r>
            <a:r>
              <a:rPr lang="hr-HR" altLang="sr-Latn-RS" sz="16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udruge@</a:t>
            </a:r>
            <a:r>
              <a:rPr lang="hr-HR" altLang="sr-Latn-RS" sz="1600" b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mint.hr</a:t>
            </a:r>
            <a:r>
              <a:rPr lang="hr-HR" alt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39" name="Rectangle 12"/>
          <p:cNvSpPr>
            <a:spLocks noChangeArrowheads="1"/>
          </p:cNvSpPr>
          <p:nvPr/>
        </p:nvSpPr>
        <p:spPr bwMode="auto">
          <a:xfrm>
            <a:off x="6340264" y="567081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640224"/>
            <a:ext cx="3005137" cy="109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2" y="230736"/>
            <a:ext cx="2033898" cy="44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11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233</TotalTime>
  <Words>852</Words>
  <Application>Microsoft Office PowerPoint</Application>
  <PresentationFormat>On-screen Show (4:3)</PresentationFormat>
  <Paragraphs>171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powerpoint</vt:lpstr>
      <vt:lpstr>PowerPoint Presentation</vt:lpstr>
      <vt:lpstr>MINISTARSTVO TURIZMA RH</vt:lpstr>
      <vt:lpstr>Javni natječaj za sufinanciranje programa i projekata strukovnih  udruga u turizmu i/ili ugostiteljstvu u 2017. </vt:lpstr>
      <vt:lpstr>Javni natječaj za sufinanciranje programa i projekata strukovnih  udruga u turizmu i/ili ugostiteljstvu u 2017.</vt:lpstr>
      <vt:lpstr>Javni natječaj za sufinanciranje programa i projekata strukovnih  udruga u turizmu i/ili ugostiteljstvu u 2017.</vt:lpstr>
      <vt:lpstr>Javni natječaj za sufinanciranje programa i projekata strukovnih  udruga u turizmu i/ili ugostiteljstvu u 2017.</vt:lpstr>
      <vt:lpstr>Javni natječaj za sufinanciranje programa i projekata strukovnih  udruga u turizmu i/ili ugostiteljstvu u 2017.</vt:lpstr>
      <vt:lpstr>Javni natječaj za sufinanciranje programa i projekata strukovnih  udruga u turizmu i/ili ugostiteljstvu u 2017.</vt:lpstr>
      <vt:lpstr>Javni natječaj za sufinanciranje programa i projekata strukovnih  udruga u turizmu i/ili ugostiteljstvu u 2017.</vt:lpstr>
      <vt:lpstr>OPERATIVNI PROGRAM</vt:lpstr>
      <vt:lpstr>Operativni program „Učinkoviti ljudski potencijali“ 2014 - 2020</vt:lpstr>
      <vt:lpstr>Poboljšanje pristupa ranjivih skupina tržištu rada u sektoru turizma i ugostiteljstva</vt:lpstr>
      <vt:lpstr>Poboljšanje pristupa ranjivih skupina tržištu rada u sektoru turizma i ugostiteljstva</vt:lpstr>
      <vt:lpstr>Poboljšanje pristupa ranjivih skupina tržištu rada u sektoru turizma i ugostiteljstva</vt:lpstr>
      <vt:lpstr>Poboljšanje pristupa ranjivih skupina tržištu rada u sektoru turizma i ugostiteljstva</vt:lpstr>
      <vt:lpstr>Dani poslova u turizmu</vt:lpstr>
      <vt:lpstr>Informativne radionice i natječajna dokumentacija</vt:lpstr>
      <vt:lpstr>NATJEČAJI ZA UDRUGE U ORGANIZACIJI MINISTARSTVA TURIZMA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OPERATIVNI PROGRAM</dc:title>
  <dc:creator>Ivana Alilović</dc:creator>
  <cp:lastModifiedBy>Ozren Pavlović Bolf</cp:lastModifiedBy>
  <cp:revision>52</cp:revision>
  <dcterms:created xsi:type="dcterms:W3CDTF">2017-02-28T08:42:50Z</dcterms:created>
  <dcterms:modified xsi:type="dcterms:W3CDTF">2017-03-08T10:38:11Z</dcterms:modified>
</cp:coreProperties>
</file>